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5" r:id="rId3"/>
    <p:sldId id="256" r:id="rId4"/>
    <p:sldId id="264" r:id="rId5"/>
    <p:sldId id="258" r:id="rId6"/>
    <p:sldId id="260" r:id="rId7"/>
    <p:sldId id="259" r:id="rId8"/>
    <p:sldId id="262" r:id="rId9"/>
    <p:sldId id="257" r:id="rId10"/>
    <p:sldId id="261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333" y="-8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E0B4C-AA31-4291-8C3B-32DAAAE041EB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648E-DA4E-4F93-9B6B-13680E3F5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096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E0B4C-AA31-4291-8C3B-32DAAAE041EB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648E-DA4E-4F93-9B6B-13680E3F5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728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E0B4C-AA31-4291-8C3B-32DAAAE041EB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648E-DA4E-4F93-9B6B-13680E3F5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055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E0B4C-AA31-4291-8C3B-32DAAAE041EB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648E-DA4E-4F93-9B6B-13680E3F5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292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E0B4C-AA31-4291-8C3B-32DAAAE041EB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648E-DA4E-4F93-9B6B-13680E3F5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69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E0B4C-AA31-4291-8C3B-32DAAAE041EB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648E-DA4E-4F93-9B6B-13680E3F5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513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E0B4C-AA31-4291-8C3B-32DAAAE041EB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648E-DA4E-4F93-9B6B-13680E3F5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308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E0B4C-AA31-4291-8C3B-32DAAAE041EB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648E-DA4E-4F93-9B6B-13680E3F5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488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E0B4C-AA31-4291-8C3B-32DAAAE041EB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648E-DA4E-4F93-9B6B-13680E3F5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849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E0B4C-AA31-4291-8C3B-32DAAAE041EB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648E-DA4E-4F93-9B6B-13680E3F5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592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E0B4C-AA31-4291-8C3B-32DAAAE041EB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648E-DA4E-4F93-9B6B-13680E3F5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55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E0B4C-AA31-4291-8C3B-32DAAAE041EB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4648E-DA4E-4F93-9B6B-13680E3F5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004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arthsciweek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eather.unisys.com/hurricane/atlantic/2012/index.php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eather.unisys.com/hurricane/atlantic/index.php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underground.com/hurricane/" TargetMode="Externa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/>
          <a:lstStyle/>
          <a:p>
            <a:r>
              <a:rPr lang="en-US" dirty="0" smtClean="0"/>
              <a:t>Earth Science Week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057400"/>
            <a:ext cx="6400800" cy="1752600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www.earthsci.org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32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Hurricanes, Typhoons, Cyclones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West Indian name, “</a:t>
            </a:r>
            <a:r>
              <a:rPr lang="en-US" dirty="0" err="1"/>
              <a:t>huracan</a:t>
            </a:r>
            <a:r>
              <a:rPr lang="en-US" dirty="0"/>
              <a:t>,” from which “</a:t>
            </a:r>
            <a:r>
              <a:rPr lang="en-US" dirty="0" smtClean="0"/>
              <a:t>hurricane” is </a:t>
            </a:r>
            <a:r>
              <a:rPr lang="en-US" dirty="0"/>
              <a:t>derived, is used in Atlantic storms. </a:t>
            </a:r>
            <a:endParaRPr lang="en-US" dirty="0" smtClean="0"/>
          </a:p>
          <a:p>
            <a:r>
              <a:rPr lang="en-US" dirty="0" smtClean="0"/>
              <a:t>Western </a:t>
            </a:r>
            <a:r>
              <a:rPr lang="en-US" dirty="0"/>
              <a:t>Pacific storms are called “</a:t>
            </a:r>
            <a:r>
              <a:rPr lang="en-US" dirty="0" smtClean="0"/>
              <a:t>typhoons” from </a:t>
            </a:r>
            <a:r>
              <a:rPr lang="en-US" dirty="0"/>
              <a:t>Chinese terms meaning “great winds</a:t>
            </a:r>
            <a:r>
              <a:rPr lang="en-US" dirty="0" smtClean="0"/>
              <a:t>.”</a:t>
            </a:r>
          </a:p>
          <a:p>
            <a:r>
              <a:rPr lang="en-US" dirty="0" smtClean="0"/>
              <a:t>They </a:t>
            </a:r>
            <a:r>
              <a:rPr lang="en-US" dirty="0"/>
              <a:t>are called “cyclones” in India</a:t>
            </a:r>
            <a:r>
              <a:rPr lang="en-US" dirty="0" smtClean="0"/>
              <a:t>, “</a:t>
            </a:r>
            <a:r>
              <a:rPr lang="en-US" dirty="0"/>
              <a:t>willy-willies” in Australia, and “</a:t>
            </a:r>
            <a:r>
              <a:rPr lang="en-US" dirty="0" err="1"/>
              <a:t>baquios</a:t>
            </a:r>
            <a:r>
              <a:rPr lang="en-US" dirty="0"/>
              <a:t>” in the Philippines.</a:t>
            </a:r>
          </a:p>
        </p:txBody>
      </p:sp>
    </p:spTree>
    <p:extLst>
      <p:ext uri="{BB962C8B-B14F-4D97-AF65-F5344CB8AC3E}">
        <p14:creationId xmlns:p14="http://schemas.microsoft.com/office/powerpoint/2010/main" val="23631561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in a Name?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162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85800"/>
            <a:ext cx="7772400" cy="1470025"/>
          </a:xfrm>
        </p:spPr>
        <p:txBody>
          <a:bodyPr/>
          <a:lstStyle/>
          <a:p>
            <a:r>
              <a:rPr lang="en-US" dirty="0" smtClean="0"/>
              <a:t>Using Evidence in Science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438400"/>
            <a:ext cx="8153400" cy="1752600"/>
          </a:xfrm>
        </p:spPr>
        <p:txBody>
          <a:bodyPr>
            <a:normAutofit fontScale="92500"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/>
              <a:t>Scientific Practices of the Next Generation Science Standards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/>
              <a:t>Inquiry Skills in current MA learning standards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33400" y="4419600"/>
            <a:ext cx="81534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smtClean="0"/>
              <a:t>Strategy:</a:t>
            </a:r>
          </a:p>
          <a:p>
            <a:pPr algn="l"/>
            <a:r>
              <a:rPr lang="en-US" dirty="0" smtClean="0"/>
              <a:t>Using KWL with a twist making it: KLEW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460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85800"/>
            <a:ext cx="7772400" cy="1470025"/>
          </a:xfrm>
        </p:spPr>
        <p:txBody>
          <a:bodyPr/>
          <a:lstStyle/>
          <a:p>
            <a:r>
              <a:rPr lang="en-US" dirty="0" smtClean="0"/>
              <a:t>Hurricane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133600"/>
            <a:ext cx="6400800" cy="1752600"/>
          </a:xfrm>
        </p:spPr>
        <p:txBody>
          <a:bodyPr/>
          <a:lstStyle/>
          <a:p>
            <a:pPr algn="l"/>
            <a:r>
              <a:rPr lang="en-US" dirty="0" smtClean="0">
                <a:hlinkClick r:id="rId2"/>
              </a:rPr>
              <a:t>Hurricane</a:t>
            </a:r>
            <a:r>
              <a:rPr lang="en-US" dirty="0" smtClean="0"/>
              <a:t> Tracker</a:t>
            </a:r>
          </a:p>
          <a:p>
            <a:pPr algn="l"/>
            <a:r>
              <a:rPr lang="en-US" dirty="0" smtClean="0"/>
              <a:t>Pull up 2012 hurricanes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743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8334048"/>
              </p:ext>
            </p:extLst>
          </p:nvPr>
        </p:nvGraphicFramePr>
        <p:xfrm>
          <a:off x="192310" y="228600"/>
          <a:ext cx="8915404" cy="6248398"/>
        </p:xfrm>
        <a:graphic>
          <a:graphicData uri="http://schemas.openxmlformats.org/drawingml/2006/table">
            <a:tbl>
              <a:tblPr/>
              <a:tblGrid>
                <a:gridCol w="1511251"/>
                <a:gridCol w="1511251"/>
                <a:gridCol w="1511251"/>
                <a:gridCol w="1359149"/>
                <a:gridCol w="1511251"/>
                <a:gridCol w="1511251"/>
              </a:tblGrid>
              <a:tr h="480646"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87038" marR="87038" marT="43519" marB="43519">
                    <a:lnL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87038" marR="87038" marT="43519" marB="43519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87038" marR="87038" marT="43519" marB="43519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87038" marR="87038" marT="43519" marB="43519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87038" marR="87038" marT="43519" marB="43519"/>
                </a:tc>
              </a:tr>
              <a:tr h="720969">
                <a:tc>
                  <a:txBody>
                    <a:bodyPr/>
                    <a:lstStyle/>
                    <a:p>
                      <a:pPr fontAlgn="t"/>
                      <a:r>
                        <a:rPr lang="en-US" sz="1700" b="1" dirty="0">
                          <a:solidFill>
                            <a:srgbClr val="FFFFFF"/>
                          </a:solidFill>
                          <a:effectLst/>
                        </a:rPr>
                        <a:t>Type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700" b="1">
                          <a:solidFill>
                            <a:srgbClr val="FFFFFF"/>
                          </a:solidFill>
                          <a:effectLst/>
                        </a:rPr>
                        <a:t>Category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700" b="1">
                          <a:solidFill>
                            <a:srgbClr val="FFFFFF"/>
                          </a:solidFill>
                          <a:effectLst/>
                        </a:rPr>
                        <a:t>Pressure(mb)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700" b="1">
                          <a:solidFill>
                            <a:srgbClr val="FFFFFF"/>
                          </a:solidFill>
                          <a:effectLst/>
                        </a:rPr>
                        <a:t>Winds</a:t>
                      </a:r>
                      <a:br>
                        <a:rPr lang="en-US" sz="1700" b="1">
                          <a:solidFill>
                            <a:srgbClr val="FFFFFF"/>
                          </a:solidFill>
                          <a:effectLst/>
                        </a:rPr>
                      </a:br>
                      <a:r>
                        <a:rPr lang="en-US" sz="1700" b="1">
                          <a:solidFill>
                            <a:srgbClr val="FFFFFF"/>
                          </a:solidFill>
                          <a:effectLst/>
                        </a:rPr>
                        <a:t>(knots)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700" b="1">
                          <a:solidFill>
                            <a:srgbClr val="FFFFFF"/>
                          </a:solidFill>
                          <a:effectLst/>
                        </a:rPr>
                        <a:t>Winds</a:t>
                      </a:r>
                      <a:br>
                        <a:rPr lang="en-US" sz="1700" b="1">
                          <a:solidFill>
                            <a:srgbClr val="FFFFFF"/>
                          </a:solidFill>
                          <a:effectLst/>
                        </a:rPr>
                      </a:br>
                      <a:r>
                        <a:rPr lang="en-US" sz="1700" b="1">
                          <a:solidFill>
                            <a:srgbClr val="FFFFFF"/>
                          </a:solidFill>
                          <a:effectLst/>
                        </a:rPr>
                        <a:t>(mph)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700" b="1">
                          <a:solidFill>
                            <a:srgbClr val="FFFFFF"/>
                          </a:solidFill>
                          <a:effectLst/>
                        </a:rPr>
                        <a:t>Line Color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solidFill>
                      <a:srgbClr val="000099"/>
                    </a:solidFill>
                  </a:tcPr>
                </a:tc>
              </a:tr>
              <a:tr h="720969">
                <a:tc>
                  <a:txBody>
                    <a:bodyPr/>
                    <a:lstStyle/>
                    <a:p>
                      <a:pPr fontAlgn="t"/>
                      <a:r>
                        <a:rPr lang="en-US" sz="1700" b="1" dirty="0">
                          <a:effectLst/>
                        </a:rPr>
                        <a:t>Depression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0E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700" b="1">
                          <a:effectLst/>
                        </a:rPr>
                        <a:t>TD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0E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700" b="1">
                          <a:effectLst/>
                        </a:rPr>
                        <a:t>-----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0E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700" b="1">
                          <a:effectLst/>
                        </a:rPr>
                        <a:t>&lt; 34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0E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700" b="1">
                          <a:effectLst/>
                        </a:rPr>
                        <a:t>&lt; 39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0E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700" b="1" dirty="0">
                          <a:solidFill>
                            <a:srgbClr val="00B050"/>
                          </a:solidFill>
                          <a:effectLst/>
                        </a:rPr>
                        <a:t>Green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0E0FF"/>
                    </a:solidFill>
                  </a:tcPr>
                </a:tc>
              </a:tr>
              <a:tr h="720969">
                <a:tc>
                  <a:txBody>
                    <a:bodyPr/>
                    <a:lstStyle/>
                    <a:p>
                      <a:pPr fontAlgn="t"/>
                      <a:r>
                        <a:rPr lang="en-US" sz="1700" b="1" dirty="0">
                          <a:effectLst/>
                        </a:rPr>
                        <a:t>Tropical Storm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0E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700" b="1">
                          <a:effectLst/>
                        </a:rPr>
                        <a:t>TS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0E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700" b="1">
                          <a:effectLst/>
                        </a:rPr>
                        <a:t>-----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0E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700" b="1">
                          <a:effectLst/>
                        </a:rPr>
                        <a:t>34-63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0E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700" b="1">
                          <a:effectLst/>
                        </a:rPr>
                        <a:t>39-73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0E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700" b="1" dirty="0">
                          <a:solidFill>
                            <a:srgbClr val="FFFF00"/>
                          </a:solidFill>
                          <a:effectLst/>
                        </a:rPr>
                        <a:t>Yellow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0E0FF"/>
                    </a:solidFill>
                  </a:tcPr>
                </a:tc>
              </a:tr>
              <a:tr h="720969">
                <a:tc>
                  <a:txBody>
                    <a:bodyPr/>
                    <a:lstStyle/>
                    <a:p>
                      <a:pPr fontAlgn="t"/>
                      <a:r>
                        <a:rPr lang="en-US" sz="1700" b="1">
                          <a:effectLst/>
                        </a:rPr>
                        <a:t>Hurricane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0E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700" b="1">
                          <a:effectLst/>
                        </a:rPr>
                        <a:t>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0E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700" b="1">
                          <a:effectLst/>
                        </a:rPr>
                        <a:t>&gt; 980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0E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700" b="1">
                          <a:effectLst/>
                        </a:rPr>
                        <a:t>64-82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0E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700" b="1">
                          <a:effectLst/>
                        </a:rPr>
                        <a:t>74-95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0E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700" b="1" dirty="0">
                          <a:solidFill>
                            <a:srgbClr val="FF0000"/>
                          </a:solidFill>
                          <a:effectLst/>
                        </a:rPr>
                        <a:t>Red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0E0FF"/>
                    </a:solidFill>
                  </a:tcPr>
                </a:tc>
              </a:tr>
              <a:tr h="720969">
                <a:tc>
                  <a:txBody>
                    <a:bodyPr/>
                    <a:lstStyle/>
                    <a:p>
                      <a:pPr fontAlgn="t"/>
                      <a:r>
                        <a:rPr lang="en-US" sz="1700" b="1">
                          <a:effectLst/>
                        </a:rPr>
                        <a:t>Hurricane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0E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700" b="1">
                          <a:effectLst/>
                        </a:rPr>
                        <a:t>2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0E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700" b="1">
                          <a:effectLst/>
                        </a:rPr>
                        <a:t>965-980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0E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700" b="1">
                          <a:effectLst/>
                        </a:rPr>
                        <a:t>83-95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0E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700" b="1">
                          <a:effectLst/>
                        </a:rPr>
                        <a:t>96-110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0E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700" b="1" dirty="0">
                          <a:effectLst/>
                        </a:rPr>
                        <a:t>Light Red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0E0FF"/>
                    </a:solidFill>
                  </a:tcPr>
                </a:tc>
              </a:tr>
              <a:tr h="720969">
                <a:tc>
                  <a:txBody>
                    <a:bodyPr/>
                    <a:lstStyle/>
                    <a:p>
                      <a:pPr fontAlgn="t"/>
                      <a:r>
                        <a:rPr lang="en-US" sz="1700" b="1">
                          <a:effectLst/>
                        </a:rPr>
                        <a:t>Hurricane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0E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700" b="1">
                          <a:effectLst/>
                        </a:rPr>
                        <a:t>3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0E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700" b="1">
                          <a:effectLst/>
                        </a:rPr>
                        <a:t>945-965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0E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700" b="1">
                          <a:effectLst/>
                        </a:rPr>
                        <a:t>96-112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0E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700" b="1">
                          <a:effectLst/>
                        </a:rPr>
                        <a:t>111-130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0E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700" b="1" dirty="0">
                          <a:solidFill>
                            <a:srgbClr val="D60093"/>
                          </a:solidFill>
                          <a:effectLst/>
                        </a:rPr>
                        <a:t>Magenta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0E0FF"/>
                    </a:solidFill>
                  </a:tcPr>
                </a:tc>
              </a:tr>
              <a:tr h="720969">
                <a:tc>
                  <a:txBody>
                    <a:bodyPr/>
                    <a:lstStyle/>
                    <a:p>
                      <a:pPr fontAlgn="t"/>
                      <a:r>
                        <a:rPr lang="en-US" sz="1700" b="1">
                          <a:effectLst/>
                        </a:rPr>
                        <a:t>Hurricane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0E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700" b="1">
                          <a:effectLst/>
                        </a:rPr>
                        <a:t>4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0E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700" b="1">
                          <a:effectLst/>
                        </a:rPr>
                        <a:t>920-945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0E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700" b="1">
                          <a:effectLst/>
                        </a:rPr>
                        <a:t>113-135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0E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700" b="1">
                          <a:effectLst/>
                        </a:rPr>
                        <a:t>131-155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0E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700" b="1">
                          <a:effectLst/>
                        </a:rPr>
                        <a:t>Light Magenta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0E0FF"/>
                    </a:solidFill>
                  </a:tcPr>
                </a:tc>
              </a:tr>
              <a:tr h="720969">
                <a:tc>
                  <a:txBody>
                    <a:bodyPr/>
                    <a:lstStyle/>
                    <a:p>
                      <a:pPr fontAlgn="t"/>
                      <a:r>
                        <a:rPr lang="en-US" sz="1700" b="1" dirty="0">
                          <a:effectLst/>
                        </a:rPr>
                        <a:t>Hurricane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0E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700" b="1">
                          <a:effectLst/>
                        </a:rPr>
                        <a:t>5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0E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700" b="1">
                          <a:effectLst/>
                        </a:rPr>
                        <a:t>&lt; 920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0E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700" b="1">
                          <a:effectLst/>
                        </a:rPr>
                        <a:t>&gt;135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0E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700" b="1" dirty="0">
                          <a:effectLst/>
                        </a:rPr>
                        <a:t>&gt;155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0E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700" b="1" dirty="0">
                          <a:solidFill>
                            <a:schemeClr val="bg1"/>
                          </a:solidFill>
                          <a:effectLst/>
                        </a:rPr>
                        <a:t>White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0E0FF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0" y="6506811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/>
              </a:rPr>
              <a:t>http://weather.unisys.com/hurricane/atlantic/index.php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02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81000"/>
            <a:ext cx="8383981" cy="6382742"/>
          </a:xfrm>
        </p:spPr>
      </p:pic>
    </p:spTree>
    <p:extLst>
      <p:ext uri="{BB962C8B-B14F-4D97-AF65-F5344CB8AC3E}">
        <p14:creationId xmlns:p14="http://schemas.microsoft.com/office/powerpoint/2010/main" val="2565648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2657"/>
            <a:ext cx="7728794" cy="6670055"/>
          </a:xfrm>
        </p:spPr>
      </p:pic>
    </p:spTree>
    <p:extLst>
      <p:ext uri="{BB962C8B-B14F-4D97-AF65-F5344CB8AC3E}">
        <p14:creationId xmlns:p14="http://schemas.microsoft.com/office/powerpoint/2010/main" val="2106470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752600"/>
            <a:ext cx="6522806" cy="4472781"/>
          </a:xfrm>
        </p:spPr>
      </p:pic>
    </p:spTree>
    <p:extLst>
      <p:ext uri="{BB962C8B-B14F-4D97-AF65-F5344CB8AC3E}">
        <p14:creationId xmlns:p14="http://schemas.microsoft.com/office/powerpoint/2010/main" val="16298924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384" y="533400"/>
            <a:ext cx="8534400" cy="5334000"/>
          </a:xfrm>
        </p:spPr>
      </p:pic>
      <p:sp>
        <p:nvSpPr>
          <p:cNvPr id="5" name="TextBox 4"/>
          <p:cNvSpPr txBox="1"/>
          <p:nvPr/>
        </p:nvSpPr>
        <p:spPr>
          <a:xfrm>
            <a:off x="228600" y="6477000"/>
            <a:ext cx="43397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3"/>
              </a:rPr>
              <a:t>http://www.wunderground.com/hurricane/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6789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3079"/>
            <a:ext cx="7543799" cy="6735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37983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178</Words>
  <Application>Microsoft Office PowerPoint</Application>
  <PresentationFormat>On-screen Show (4:3)</PresentationFormat>
  <Paragraphs>65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Earth Science Week</vt:lpstr>
      <vt:lpstr>Using Evidence in Science</vt:lpstr>
      <vt:lpstr>Hurricane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Hurricanes, Typhoons, Cyclones</vt:lpstr>
      <vt:lpstr>What’s in a Name?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Hurricane</dc:title>
  <dc:creator>Mary</dc:creator>
  <cp:lastModifiedBy>Mary</cp:lastModifiedBy>
  <cp:revision>8</cp:revision>
  <dcterms:created xsi:type="dcterms:W3CDTF">2013-09-11T13:29:39Z</dcterms:created>
  <dcterms:modified xsi:type="dcterms:W3CDTF">2013-09-11T15:24:41Z</dcterms:modified>
</cp:coreProperties>
</file>