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64" r:id="rId5"/>
    <p:sldId id="268" r:id="rId6"/>
    <p:sldId id="258" r:id="rId7"/>
    <p:sldId id="261" r:id="rId8"/>
    <p:sldId id="266" r:id="rId9"/>
    <p:sldId id="259" r:id="rId10"/>
    <p:sldId id="260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06680-AF3E-4243-A09A-E2EA0C28515C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5AD56-A8D7-413D-9245-3C441DCAE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73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Older children: can have measured distances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https://www.youtube.com/watch?v=ls6wTeT2cKA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5AD56-A8D7-413D-9245-3C441DCAE0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02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5AD56-A8D7-413D-9245-3C441DCAE0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0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5AD56-A8D7-413D-9245-3C441DCAE0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9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4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6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2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9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6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9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CA38-9867-409A-B036-7DF8D3FBB53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3FA12-74FE-423F-9D74-874BFE1B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8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s6wTeT2cK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Ukk07JH4qI" TargetMode="External"/><Relationship Id="rId2" Type="http://schemas.openxmlformats.org/officeDocument/2006/relationships/hyperlink" Target="https://www.youtube.com/watch?v=NsIojj4PzA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4JFOSuqv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Y4JFOSuqv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5763"/>
            <a:ext cx="9144000" cy="1163637"/>
          </a:xfrm>
        </p:spPr>
        <p:txBody>
          <a:bodyPr/>
          <a:lstStyle/>
          <a:p>
            <a:r>
              <a:rPr lang="en-US" dirty="0" smtClean="0"/>
              <a:t>Seeds</a:t>
            </a:r>
            <a:endParaRPr lang="en-US" dirty="0"/>
          </a:p>
        </p:txBody>
      </p:sp>
      <p:pic>
        <p:nvPicPr>
          <p:cNvPr id="2050" name="Picture 2" descr="Image result for clip art of see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489" y="3305628"/>
            <a:ext cx="4730812" cy="13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04" y="333129"/>
            <a:ext cx="3655458" cy="2432541"/>
          </a:xfrm>
          <a:prstGeom prst="rect">
            <a:avLst/>
          </a:prstGeom>
        </p:spPr>
      </p:pic>
      <p:pic>
        <p:nvPicPr>
          <p:cNvPr id="2052" name="Picture 4" descr="Image result for seed dispersal clip ar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8"/>
          <a:stretch/>
        </p:blipFill>
        <p:spPr bwMode="auto">
          <a:xfrm>
            <a:off x="9044809" y="402896"/>
            <a:ext cx="2552591" cy="251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6991583">
            <a:off x="9156568" y="3738033"/>
            <a:ext cx="1819275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572" y="4341910"/>
            <a:ext cx="22479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874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66675"/>
            <a:ext cx="10515600" cy="1325563"/>
          </a:xfrm>
        </p:spPr>
        <p:txBody>
          <a:bodyPr/>
          <a:lstStyle/>
          <a:p>
            <a:r>
              <a:rPr lang="en-US" dirty="0" smtClean="0"/>
              <a:t>Engineering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5883275"/>
            <a:ext cx="10515600" cy="942975"/>
          </a:xfrm>
        </p:spPr>
        <p:txBody>
          <a:bodyPr/>
          <a:lstStyle/>
          <a:p>
            <a:r>
              <a:rPr lang="en-US" dirty="0" smtClean="0"/>
              <a:t>How did we work like an engineer? </a:t>
            </a:r>
            <a:br>
              <a:rPr lang="en-US" dirty="0" smtClean="0"/>
            </a:br>
            <a:r>
              <a:rPr lang="en-US" i="1" dirty="0" smtClean="0"/>
              <a:t>(How did I reinforce this through the lesson?)</a:t>
            </a:r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198"/>
          <a:stretch/>
        </p:blipFill>
        <p:spPr bwMode="auto">
          <a:xfrm>
            <a:off x="1541463" y="1227138"/>
            <a:ext cx="8209671" cy="449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794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this for young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would you alter this activity for k-2?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would you alter this activity for 3-5?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could you integrate common core ELA? Math?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 result for clip art of see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62" y="5349811"/>
            <a:ext cx="4730812" cy="13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13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5E Learning Cycle?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1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542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an Engineering Design Lesson</a:t>
            </a:r>
          </a:p>
          <a:p>
            <a:pPr lvl="1"/>
            <a:r>
              <a:rPr lang="en-US" sz="3200" dirty="0" smtClean="0"/>
              <a:t>Integrate life science concepts with engineering</a:t>
            </a:r>
          </a:p>
          <a:p>
            <a:pPr lvl="1"/>
            <a:r>
              <a:rPr lang="en-US" sz="3200" dirty="0" smtClean="0"/>
              <a:t>Integrate literature with “doing” engineering and science</a:t>
            </a:r>
            <a:endParaRPr lang="en-US" sz="3200" dirty="0"/>
          </a:p>
        </p:txBody>
      </p:sp>
      <p:pic>
        <p:nvPicPr>
          <p:cNvPr id="4" name="Picture 2" descr="Image result for clip art of see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62" y="5349811"/>
            <a:ext cx="4730812" cy="13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55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The Tiny Seed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Image result for clip art of see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62" y="5349811"/>
            <a:ext cx="4730812" cy="13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03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seeds get around (seed dispersal)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990725"/>
            <a:ext cx="9728200" cy="40317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Pressure Exploding</a:t>
            </a:r>
            <a:r>
              <a:rPr lang="en-US" dirty="0" smtClean="0"/>
              <a:t> </a:t>
            </a:r>
            <a:r>
              <a:rPr lang="en-US" dirty="0" smtClean="0"/>
              <a:t>from pods on a plant</a:t>
            </a:r>
          </a:p>
          <a:p>
            <a:r>
              <a:rPr lang="en-US" dirty="0" smtClean="0"/>
              <a:t>Animals</a:t>
            </a:r>
          </a:p>
          <a:p>
            <a:pPr lvl="1"/>
            <a:r>
              <a:rPr lang="en-US" dirty="0" smtClean="0"/>
              <a:t>Clinging on to </a:t>
            </a:r>
            <a:r>
              <a:rPr lang="en-US" dirty="0"/>
              <a:t>animals, </a:t>
            </a:r>
            <a:endParaRPr lang="en-US" dirty="0" smtClean="0"/>
          </a:p>
          <a:p>
            <a:pPr lvl="1"/>
            <a:r>
              <a:rPr lang="en-US" dirty="0" smtClean="0"/>
              <a:t>Eaten as a fruit or nut by animals</a:t>
            </a:r>
          </a:p>
          <a:p>
            <a:r>
              <a:rPr lang="en-US" dirty="0" smtClean="0"/>
              <a:t>Floating </a:t>
            </a:r>
            <a:r>
              <a:rPr lang="en-US" dirty="0"/>
              <a:t>o</a:t>
            </a:r>
            <a:r>
              <a:rPr lang="en-US" dirty="0" smtClean="0"/>
              <a:t>n </a:t>
            </a:r>
            <a:r>
              <a:rPr lang="en-US" dirty="0"/>
              <a:t>ocean or fresh </a:t>
            </a:r>
            <a:r>
              <a:rPr lang="en-US" dirty="0" smtClean="0"/>
              <a:t>water</a:t>
            </a:r>
          </a:p>
          <a:p>
            <a:r>
              <a:rPr lang="en-US" dirty="0" smtClean="0"/>
              <a:t>Wind</a:t>
            </a:r>
          </a:p>
          <a:p>
            <a:pPr lvl="1"/>
            <a:r>
              <a:rPr lang="en-US" dirty="0" smtClean="0"/>
              <a:t>milkweed</a:t>
            </a:r>
            <a:endParaRPr lang="en-US" dirty="0" smtClean="0"/>
          </a:p>
          <a:p>
            <a:r>
              <a:rPr lang="en-US" dirty="0" smtClean="0"/>
              <a:t>Falling/gravity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>
                <a:hlinkClick r:id="rId3"/>
              </a:rPr>
              <a:t>maple </a:t>
            </a:r>
            <a:r>
              <a:rPr lang="en-US" dirty="0" smtClean="0">
                <a:hlinkClick r:id="rId3"/>
              </a:rPr>
              <a:t>seed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Fire</a:t>
            </a:r>
          </a:p>
          <a:p>
            <a:endParaRPr lang="en-US" dirty="0"/>
          </a:p>
        </p:txBody>
      </p:sp>
      <p:pic>
        <p:nvPicPr>
          <p:cNvPr id="4" name="Picture 2" descr="Image result for clip art of see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62" y="5349811"/>
            <a:ext cx="4730812" cy="13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714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Being Engineers:  Problem / Challenge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1924"/>
            <a:ext cx="10515600" cy="2124075"/>
          </a:xfrm>
        </p:spPr>
        <p:txBody>
          <a:bodyPr>
            <a:normAutofit fontScale="85000" lnSpcReduction="20000"/>
          </a:bodyPr>
          <a:lstStyle/>
          <a:p>
            <a:r>
              <a:rPr lang="en-US" sz="3900" dirty="0" smtClean="0"/>
              <a:t>What is the quickest and farthest way to send a seed from one side of the room to another?</a:t>
            </a:r>
            <a:br>
              <a:rPr lang="en-US" sz="3900" dirty="0" smtClean="0"/>
            </a:br>
            <a:endParaRPr lang="en-US" sz="3900" dirty="0" smtClean="0"/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 </a:t>
            </a:r>
            <a:endParaRPr lang="en-US" dirty="0"/>
          </a:p>
        </p:txBody>
      </p:sp>
      <p:pic>
        <p:nvPicPr>
          <p:cNvPr id="4" name="Picture 2" descr="Image result for clip art of see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62" y="5525637"/>
            <a:ext cx="4104790" cy="115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747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8643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Doing some research:</a:t>
            </a:r>
            <a:r>
              <a:rPr lang="en-US" sz="3600" dirty="0" smtClean="0"/>
              <a:t> Looking more closely at seeds?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9903" y="1454206"/>
            <a:ext cx="11445766" cy="50727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 Form Teams and decide jobs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Team Jobs: </a:t>
            </a:r>
          </a:p>
          <a:p>
            <a:pPr lvl="1"/>
            <a:r>
              <a:rPr lang="en-US" b="1" dirty="0" smtClean="0"/>
              <a:t>Manager (keep track of time, get materials for team, and make sure the team stays on task)</a:t>
            </a:r>
          </a:p>
          <a:p>
            <a:pPr lvl="1"/>
            <a:r>
              <a:rPr lang="en-US" b="1" dirty="0" smtClean="0"/>
              <a:t>Presenter (read directions, share group ideas with the class)</a:t>
            </a:r>
          </a:p>
          <a:p>
            <a:pPr lvl="1"/>
            <a:r>
              <a:rPr lang="en-US" b="1" dirty="0" smtClean="0"/>
              <a:t>Recorder (manages notes, design briefs, and questions with assistance from the group)</a:t>
            </a:r>
          </a:p>
          <a:p>
            <a:pPr lvl="1"/>
            <a:r>
              <a:rPr lang="en-US" b="1" dirty="0" smtClean="0"/>
              <a:t>Tester (Test out the prototype and knows follows safety rules)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As a team, work together to describe features of this seed that you think help it get around.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Share with the group and compare and contrast features.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Think about this: </a:t>
            </a:r>
            <a:r>
              <a:rPr lang="en-US" dirty="0" smtClean="0"/>
              <a:t>why do you think seeds need to get from place to place?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6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7143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Being Engineers:  Problem / Challenge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7275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 smtClean="0"/>
              <a:t>What is the quickest and farthest way to send a seed from one side of the room to another?</a:t>
            </a:r>
            <a:br>
              <a:rPr lang="en-US" sz="7400" dirty="0" smtClean="0"/>
            </a:br>
            <a:endParaRPr lang="en-US" sz="7400" dirty="0" smtClean="0"/>
          </a:p>
          <a:p>
            <a:r>
              <a:rPr lang="en-US" sz="7400" dirty="0" smtClean="0"/>
              <a:t>Materials:  Choose </a:t>
            </a:r>
            <a:r>
              <a:rPr lang="en-US" sz="7400" dirty="0" smtClean="0"/>
              <a:t>not more than 5 items </a:t>
            </a:r>
            <a:r>
              <a:rPr lang="en-US" sz="7400" dirty="0" smtClean="0"/>
              <a:t>from the pile. You will also need tape and scissors. One design brief page for team.</a:t>
            </a:r>
          </a:p>
          <a:p>
            <a:pPr marL="0" indent="0">
              <a:buNone/>
            </a:pPr>
            <a:endParaRPr lang="en-US" sz="7400" dirty="0"/>
          </a:p>
          <a:p>
            <a:pPr lvl="1"/>
            <a:r>
              <a:rPr lang="en-US" sz="7400" dirty="0" smtClean="0"/>
              <a:t>Directions: Using your observations of seeds and methods of dispersal, design a prototype seed covering that will carry your seed quickly and far.</a:t>
            </a:r>
          </a:p>
          <a:p>
            <a:pPr lvl="1"/>
            <a:r>
              <a:rPr lang="en-US" sz="7400" dirty="0" smtClean="0"/>
              <a:t>Not more than 20 minutes to design and build it as a team.</a:t>
            </a:r>
          </a:p>
          <a:p>
            <a:pPr lvl="1"/>
            <a:r>
              <a:rPr lang="en-US" sz="7400" dirty="0" smtClean="0"/>
              <a:t>Test it out as a group in a designated area by </a:t>
            </a:r>
            <a:r>
              <a:rPr lang="en-US" sz="7400" dirty="0" smtClean="0"/>
              <a:t>team. You may touch your seed device once only!</a:t>
            </a:r>
            <a:endParaRPr lang="en-US" sz="7400" dirty="0" smtClean="0"/>
          </a:p>
          <a:p>
            <a:pPr lvl="1"/>
            <a:r>
              <a:rPr lang="en-US" sz="7400" dirty="0" smtClean="0"/>
              <a:t>Complete your design work on the design brief page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z="4000" dirty="0" smtClean="0">
                <a:hlinkClick r:id="rId3"/>
              </a:rPr>
              <a:t>Additional Background  </a:t>
            </a:r>
            <a:r>
              <a:rPr lang="en-US" sz="4000" dirty="0" smtClean="0"/>
              <a:t>on Seed Dispersal</a:t>
            </a:r>
          </a:p>
          <a:p>
            <a:endParaRPr lang="en-US" dirty="0" smtClean="0">
              <a:hlinkClick r:id="rId3"/>
            </a:endParaRP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 </a:t>
            </a:r>
            <a:endParaRPr lang="en-US" dirty="0"/>
          </a:p>
        </p:txBody>
      </p:sp>
      <p:pic>
        <p:nvPicPr>
          <p:cNvPr id="4" name="Picture 2" descr="Image result for clip art of see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62" y="5525637"/>
            <a:ext cx="4104790" cy="1152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42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7049"/>
            <a:ext cx="6134100" cy="1298576"/>
          </a:xfrm>
        </p:spPr>
        <p:txBody>
          <a:bodyPr/>
          <a:lstStyle/>
          <a:p>
            <a:r>
              <a:rPr lang="en-US" sz="4000" dirty="0" smtClean="0"/>
              <a:t>Evaluating our Test Results: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40885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1. How did the prototype work? Did it go far? Fast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2. What design features do you think helped most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3. What features do you think could be improved? How do you think they could be improved?</a:t>
            </a:r>
          </a:p>
          <a:p>
            <a:r>
              <a:rPr lang="en-US" dirty="0" smtClean="0"/>
              <a:t>4</a:t>
            </a:r>
            <a:r>
              <a:rPr lang="en-US" dirty="0"/>
              <a:t>. What new ideas do you have from observing other teams?</a:t>
            </a:r>
          </a:p>
          <a:p>
            <a:r>
              <a:rPr lang="en-US" dirty="0" smtClean="0"/>
              <a:t>5</a:t>
            </a:r>
            <a:r>
              <a:rPr lang="en-US" dirty="0"/>
              <a:t>. If you wanted to develop a prototype that would work outside in a real habitat, what other design features would you need to consider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 result for clip art of see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62" y="5349811"/>
            <a:ext cx="4730812" cy="13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37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21906"/>
            <a:ext cx="10515600" cy="1147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engineering Design Practices did you use?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36" y="1434662"/>
            <a:ext cx="10655148" cy="2986526"/>
          </a:xfrm>
          <a:prstGeom prst="rect">
            <a:avLst/>
          </a:prstGeom>
        </p:spPr>
      </p:pic>
      <p:pic>
        <p:nvPicPr>
          <p:cNvPr id="5" name="Picture 2" descr="Image result for clip art of see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62" y="5349811"/>
            <a:ext cx="4730812" cy="132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20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2403</TotalTime>
  <Words>394</Words>
  <Application>Microsoft Office PowerPoint</Application>
  <PresentationFormat>Widescreen</PresentationFormat>
  <Paragraphs>73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Seeds</vt:lpstr>
      <vt:lpstr>Today we will</vt:lpstr>
      <vt:lpstr>What is a seed?</vt:lpstr>
      <vt:lpstr>How seeds get around (seed dispersal)</vt:lpstr>
      <vt:lpstr>  Being Engineers:  Problem / Challenge </vt:lpstr>
      <vt:lpstr>Doing some research: Looking more closely at seeds?</vt:lpstr>
      <vt:lpstr>  Being Engineers:  Problem / Challenge </vt:lpstr>
      <vt:lpstr>Evaluating our Test Results:</vt:lpstr>
      <vt:lpstr>Engineering Practices</vt:lpstr>
      <vt:lpstr>Engineering Design Process</vt:lpstr>
      <vt:lpstr>Developing this for young students</vt:lpstr>
      <vt:lpstr>5E Learning Cycle?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Seeds</dc:title>
  <dc:creator>Mary Hatton</dc:creator>
  <cp:lastModifiedBy>Mary Hatton</cp:lastModifiedBy>
  <cp:revision>18</cp:revision>
  <dcterms:created xsi:type="dcterms:W3CDTF">2017-04-05T16:48:06Z</dcterms:created>
  <dcterms:modified xsi:type="dcterms:W3CDTF">2017-04-07T11:19:18Z</dcterms:modified>
</cp:coreProperties>
</file>